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57" r:id="rId6"/>
    <p:sldId id="291" r:id="rId7"/>
    <p:sldId id="258" r:id="rId8"/>
    <p:sldId id="262" r:id="rId9"/>
    <p:sldId id="277" r:id="rId10"/>
    <p:sldId id="278" r:id="rId11"/>
    <p:sldId id="279" r:id="rId12"/>
    <p:sldId id="280" r:id="rId13"/>
    <p:sldId id="283" r:id="rId14"/>
    <p:sldId id="281" r:id="rId15"/>
    <p:sldId id="282" r:id="rId16"/>
    <p:sldId id="284" r:id="rId17"/>
    <p:sldId id="285" r:id="rId18"/>
    <p:sldId id="286" r:id="rId19"/>
    <p:sldId id="287" r:id="rId20"/>
    <p:sldId id="288" r:id="rId21"/>
    <p:sldId id="294" r:id="rId22"/>
    <p:sldId id="290" r:id="rId23"/>
    <p:sldId id="289" r:id="rId24"/>
    <p:sldId id="265" r:id="rId25"/>
    <p:sldId id="266" r:id="rId26"/>
    <p:sldId id="267" r:id="rId27"/>
    <p:sldId id="268" r:id="rId28"/>
    <p:sldId id="269" r:id="rId29"/>
    <p:sldId id="270" r:id="rId30"/>
    <p:sldId id="272" r:id="rId31"/>
    <p:sldId id="271" r:id="rId32"/>
    <p:sldId id="273" r:id="rId33"/>
    <p:sldId id="274" r:id="rId34"/>
    <p:sldId id="275" r:id="rId35"/>
    <p:sldId id="276" r:id="rId36"/>
    <p:sldId id="293" r:id="rId37"/>
    <p:sldId id="292" r:id="rId38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6" y="-6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825E-BBE8-41A8-9D88-B03D70E85474}" type="datetimeFigureOut">
              <a:rPr lang="nb-NO" smtClean="0"/>
              <a:t>25.09.2013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AD54-4C50-4EE7-AE04-5352DECCBA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4587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825E-BBE8-41A8-9D88-B03D70E85474}" type="datetimeFigureOut">
              <a:rPr lang="nb-NO" smtClean="0"/>
              <a:t>25.09.2013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AD54-4C50-4EE7-AE04-5352DECCBA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8652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825E-BBE8-41A8-9D88-B03D70E85474}" type="datetimeFigureOut">
              <a:rPr lang="nb-NO" smtClean="0"/>
              <a:t>25.09.2013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AD54-4C50-4EE7-AE04-5352DECCBA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0171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825E-BBE8-41A8-9D88-B03D70E85474}" type="datetimeFigureOut">
              <a:rPr lang="nb-NO" smtClean="0"/>
              <a:t>25.09.2013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AD54-4C50-4EE7-AE04-5352DECCBA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2352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825E-BBE8-41A8-9D88-B03D70E85474}" type="datetimeFigureOut">
              <a:rPr lang="nb-NO" smtClean="0"/>
              <a:t>25.09.2013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AD54-4C50-4EE7-AE04-5352DECCBA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611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825E-BBE8-41A8-9D88-B03D70E85474}" type="datetimeFigureOut">
              <a:rPr lang="nb-NO" smtClean="0"/>
              <a:t>25.09.2013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AD54-4C50-4EE7-AE04-5352DECCBA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704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825E-BBE8-41A8-9D88-B03D70E85474}" type="datetimeFigureOut">
              <a:rPr lang="nb-NO" smtClean="0"/>
              <a:t>25.09.2013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AD54-4C50-4EE7-AE04-5352DECCBA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5788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825E-BBE8-41A8-9D88-B03D70E85474}" type="datetimeFigureOut">
              <a:rPr lang="nb-NO" smtClean="0"/>
              <a:t>25.09.2013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AD54-4C50-4EE7-AE04-5352DECCBA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41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825E-BBE8-41A8-9D88-B03D70E85474}" type="datetimeFigureOut">
              <a:rPr lang="nb-NO" smtClean="0"/>
              <a:t>25.09.2013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AD54-4C50-4EE7-AE04-5352DECCBA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0355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825E-BBE8-41A8-9D88-B03D70E85474}" type="datetimeFigureOut">
              <a:rPr lang="nb-NO" smtClean="0"/>
              <a:t>25.09.2013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AD54-4C50-4EE7-AE04-5352DECCBA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3459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825E-BBE8-41A8-9D88-B03D70E85474}" type="datetimeFigureOut">
              <a:rPr lang="nb-NO" smtClean="0"/>
              <a:t>25.09.2013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AD54-4C50-4EE7-AE04-5352DECCBA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994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5825E-BBE8-41A8-9D88-B03D70E85474}" type="datetimeFigureOut">
              <a:rPr lang="nb-NO" smtClean="0"/>
              <a:t>25.09.2013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9AD54-4C50-4EE7-AE04-5352DECCBA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226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prosjekt\9000 arkeologi\Geofysikk\21219_Borgundkaupangen\Foto\Lars\IMG_939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numberOfShade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" t="414" r="6230"/>
          <a:stretch/>
        </p:blipFill>
        <p:spPr bwMode="auto">
          <a:xfrm>
            <a:off x="1" y="0"/>
            <a:ext cx="9144000" cy="685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692696"/>
            <a:ext cx="746787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/>
              <a:t>GEORADARUNDERSØKELSER VED BORGUNDKAUPANGEN</a:t>
            </a:r>
          </a:p>
          <a:p>
            <a:r>
              <a:rPr lang="nb-NO" sz="2400" b="1" dirty="0" smtClean="0"/>
              <a:t>ÅLESUND KOMMUNE</a:t>
            </a:r>
          </a:p>
          <a:p>
            <a:r>
              <a:rPr lang="nb-NO" sz="2400" b="1" dirty="0" smtClean="0"/>
              <a:t>MØRE OG ROMSDAL </a:t>
            </a:r>
          </a:p>
          <a:p>
            <a:r>
              <a:rPr lang="nb-NO" sz="2400" b="1" dirty="0" smtClean="0"/>
              <a:t>6. JULI 2013</a:t>
            </a:r>
          </a:p>
          <a:p>
            <a:endParaRPr lang="nb-NO" sz="2400" b="1" dirty="0" smtClean="0"/>
          </a:p>
          <a:p>
            <a:r>
              <a:rPr lang="nb-NO" sz="2400" b="1" dirty="0" smtClean="0"/>
              <a:t>Lars Gustavsen &amp; Regin Meyer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73"/>
            <a:ext cx="3374921" cy="86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5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9" cy="64538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19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9" cy="6453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19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9" cy="6453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55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8" cy="6453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91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9" cy="6453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79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9" cy="6453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11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8" cy="6453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54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8" cy="6453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25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8" cy="6453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530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8" cy="6453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875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prosjekt\9000 arkeologi\Geofysikk\21219_Borgundkaupangen\Foto\Lars\IMG_939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numberOfShade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" t="414" r="6230"/>
          <a:stretch/>
        </p:blipFill>
        <p:spPr bwMode="auto">
          <a:xfrm>
            <a:off x="1" y="0"/>
            <a:ext cx="9144000" cy="685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692696"/>
            <a:ext cx="79208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Det ble undersøkt to lokaliteter ved Borgundkaupangen i </a:t>
            </a:r>
            <a:r>
              <a:rPr lang="nb-NO" sz="2400" dirty="0" smtClean="0"/>
              <a:t>Ålesund kommune, Møre og </a:t>
            </a:r>
            <a:r>
              <a:rPr lang="nb-NO" sz="2400" dirty="0" smtClean="0"/>
              <a:t>Romsdal.</a:t>
            </a:r>
            <a:endParaRPr lang="nb-NO" sz="2400" dirty="0" smtClean="0"/>
          </a:p>
          <a:p>
            <a:endParaRPr lang="nb-NO" sz="2400" dirty="0" smtClean="0"/>
          </a:p>
          <a:p>
            <a:r>
              <a:rPr lang="nb-NO" sz="2400" dirty="0" smtClean="0"/>
              <a:t>Undersøkelsene ble gjennomført den 6</a:t>
            </a:r>
            <a:r>
              <a:rPr lang="nb-NO" sz="2400" dirty="0" smtClean="0"/>
              <a:t>. juli </a:t>
            </a:r>
            <a:r>
              <a:rPr lang="nb-NO" sz="2400" dirty="0" smtClean="0"/>
              <a:t>2013 og oppdragsgiver var Sunnmøre </a:t>
            </a:r>
            <a:r>
              <a:rPr lang="nb-NO" sz="2400" dirty="0" smtClean="0"/>
              <a:t>museum v/Jarle Sulebust</a:t>
            </a:r>
          </a:p>
          <a:p>
            <a:endParaRPr lang="nb-NO" sz="2400" dirty="0" smtClean="0"/>
          </a:p>
          <a:p>
            <a:r>
              <a:rPr lang="nb-NO" sz="2400" dirty="0" smtClean="0"/>
              <a:t>Georadarundersøkelsene ble utført av </a:t>
            </a:r>
            <a:r>
              <a:rPr lang="nb-NO" sz="2400" dirty="0" smtClean="0"/>
              <a:t>Lars </a:t>
            </a:r>
            <a:r>
              <a:rPr lang="nb-NO" sz="2400" dirty="0" smtClean="0"/>
              <a:t>Gustavsen &amp; Regin </a:t>
            </a:r>
            <a:r>
              <a:rPr lang="nb-NO" sz="2400" dirty="0" smtClean="0"/>
              <a:t>Meyer fra NIKU, og tilleggsundersøkelser med magnetometer ble gjennomført av Arne </a:t>
            </a:r>
            <a:r>
              <a:rPr lang="nb-NO" sz="2400" dirty="0" smtClean="0"/>
              <a:t>A. </a:t>
            </a:r>
            <a:r>
              <a:rPr lang="nb-NO" sz="2400" dirty="0" smtClean="0"/>
              <a:t>Stamnes ved NTNU (se egen rapport)</a:t>
            </a:r>
          </a:p>
          <a:p>
            <a:endParaRPr lang="nb-NO" sz="2400" dirty="0"/>
          </a:p>
          <a:p>
            <a:r>
              <a:rPr lang="nb-NO" sz="2400" dirty="0" smtClean="0"/>
              <a:t>Denne presentasjonen tar for seg resultatene fra georadarundersøkelsene</a:t>
            </a:r>
            <a:endParaRPr lang="nb-NO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73"/>
            <a:ext cx="3374921" cy="86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2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8" cy="6453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53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Geofysikk\Prosjekter\borgundkaup_13\GIS\maps_report\felt_A_inter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" y="260648"/>
            <a:ext cx="9142113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017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7" y="548680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smtClean="0"/>
              <a:t>Område B – </a:t>
            </a:r>
            <a:r>
              <a:rPr lang="nb-NO" sz="2000" dirty="0" err="1" smtClean="0"/>
              <a:t>Margaretakyrkja</a:t>
            </a:r>
            <a:r>
              <a:rPr lang="nb-NO" sz="2000" dirty="0" smtClean="0"/>
              <a:t> – 934 m</a:t>
            </a:r>
            <a:r>
              <a:rPr lang="nb-NO" sz="2000" baseline="30000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4681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7" y="548680"/>
            <a:ext cx="8064896" cy="491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smtClean="0"/>
              <a:t>Område B – </a:t>
            </a:r>
            <a:r>
              <a:rPr lang="nb-NO" sz="2000" dirty="0" err="1" smtClean="0"/>
              <a:t>Margaretakyrkja</a:t>
            </a:r>
            <a:r>
              <a:rPr lang="nb-NO" sz="2000" dirty="0" smtClean="0"/>
              <a:t> – 934 m</a:t>
            </a:r>
            <a:r>
              <a:rPr lang="nb-NO" sz="2000" baseline="30000" dirty="0" smtClean="0"/>
              <a:t>2</a:t>
            </a:r>
          </a:p>
          <a:p>
            <a:endParaRPr lang="nb-NO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nb-NO" sz="2000" dirty="0" smtClean="0"/>
              <a:t>Undersøkelsesområdet besto av en flat gresslette, ca. 30m SV for museumsbygningen.</a:t>
            </a:r>
          </a:p>
          <a:p>
            <a:pPr marL="285750" indent="-285750">
              <a:buFont typeface="Arial" pitchFamily="34" charset="0"/>
              <a:buChar char="•"/>
            </a:pPr>
            <a:endParaRPr lang="nb-NO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nb-NO" sz="2000" dirty="0" smtClean="0"/>
              <a:t>Området var rektangulært og orientert N-S. Det målte 45m i lengderetningen og 20,75m i bredden, og utgjorde en flate på ca. 934 m</a:t>
            </a:r>
            <a:r>
              <a:rPr lang="nb-NO" sz="2000" baseline="30000" dirty="0" smtClean="0"/>
              <a:t>2</a:t>
            </a:r>
          </a:p>
          <a:p>
            <a:endParaRPr lang="nb-NO" sz="2000" baseline="30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nb-NO" sz="2000" dirty="0" smtClean="0"/>
              <a:t>Området var avgrenset av buskas mot S og Ø, og av </a:t>
            </a:r>
            <a:r>
              <a:rPr lang="nb-NO" sz="2000" dirty="0" err="1" smtClean="0"/>
              <a:t>Margaretakyrkje</a:t>
            </a:r>
            <a:r>
              <a:rPr lang="nb-NO" sz="2000" dirty="0" smtClean="0"/>
              <a:t>-ruinen i V. Området dekket også en del av feltet fra utgravningene i 19xxx. </a:t>
            </a:r>
          </a:p>
          <a:p>
            <a:pPr marL="285750" indent="-285750">
              <a:buFont typeface="Arial" pitchFamily="34" charset="0"/>
              <a:buChar char="•"/>
            </a:pPr>
            <a:endParaRPr lang="nb-NO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nb-NO" sz="2000" dirty="0" smtClean="0"/>
              <a:t>Overflaten i området besto i hovedsak av kortklipt gress, og var i så måte nærmest ideell for georadarundersøkelser. Høyt gress i området rundt kirkeruinen og forhøyningen nord for kirken gjorde det noe vanskeligere å kjøre i dette området. Stolper som markerer arkeologiske konstruksjoner under bakken utgjorde også hindringer innenfor undersøkelsesområdet.</a:t>
            </a:r>
          </a:p>
        </p:txBody>
      </p:sp>
    </p:spTree>
    <p:extLst>
      <p:ext uri="{BB962C8B-B14F-4D97-AF65-F5344CB8AC3E}">
        <p14:creationId xmlns:p14="http://schemas.microsoft.com/office/powerpoint/2010/main" val="322395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4000" cy="645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7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9" cy="645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5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9" cy="645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8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9" cy="645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0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9" cy="645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9" cy="645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0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prosjekt\9000 arkeologi\Geofysikk\21219_Borgundkaupangen\Foto\Lars\IMG_939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numberOfShade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" t="414" r="6230"/>
          <a:stretch/>
        </p:blipFill>
        <p:spPr bwMode="auto">
          <a:xfrm>
            <a:off x="1" y="0"/>
            <a:ext cx="9144000" cy="685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7" y="692696"/>
            <a:ext cx="792087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i="1" dirty="0" smtClean="0"/>
              <a:t>Georadar (GPR)</a:t>
            </a:r>
          </a:p>
          <a:p>
            <a:r>
              <a:rPr lang="nb-NO" sz="2400" dirty="0" smtClean="0"/>
              <a:t>Sensors and Software Noggin 500</a:t>
            </a:r>
            <a:r>
              <a:rPr lang="nb-NO" sz="2400" baseline="30000" dirty="0" smtClean="0"/>
              <a:t>Plus</a:t>
            </a:r>
          </a:p>
          <a:p>
            <a:endParaRPr lang="nb-NO" sz="2400" b="1" dirty="0" smtClean="0"/>
          </a:p>
          <a:p>
            <a:r>
              <a:rPr lang="nb-NO" sz="2400" b="1" i="1" dirty="0" smtClean="0"/>
              <a:t>Områder undersøkt med georadar</a:t>
            </a:r>
          </a:p>
          <a:p>
            <a:r>
              <a:rPr lang="nb-NO" sz="2400" dirty="0" smtClean="0"/>
              <a:t>Område A	Kirkebakken(?)	  </a:t>
            </a:r>
            <a:r>
              <a:rPr lang="nb-NO" sz="2400" dirty="0" smtClean="0"/>
              <a:t>	  416 </a:t>
            </a:r>
            <a:r>
              <a:rPr lang="nb-NO" sz="2400" dirty="0" smtClean="0"/>
              <a:t>m</a:t>
            </a:r>
            <a:r>
              <a:rPr lang="nb-NO" sz="2400" baseline="30000" dirty="0" smtClean="0"/>
              <a:t>2</a:t>
            </a:r>
          </a:p>
          <a:p>
            <a:r>
              <a:rPr lang="nb-NO" sz="2400" u="sng" dirty="0" smtClean="0"/>
              <a:t>Område B	</a:t>
            </a:r>
            <a:r>
              <a:rPr lang="nb-NO" sz="2400" u="sng" dirty="0" err="1" smtClean="0"/>
              <a:t>Margaretakyrkja</a:t>
            </a:r>
            <a:r>
              <a:rPr lang="nb-NO" sz="2400" u="sng" dirty="0"/>
              <a:t>	</a:t>
            </a:r>
            <a:r>
              <a:rPr lang="nb-NO" sz="2400" u="sng" dirty="0"/>
              <a:t> </a:t>
            </a:r>
            <a:r>
              <a:rPr lang="nb-NO" sz="2400" u="sng" dirty="0" smtClean="0"/>
              <a:t> </a:t>
            </a:r>
            <a:r>
              <a:rPr lang="nb-NO" sz="2400" u="sng" dirty="0" smtClean="0"/>
              <a:t>934 </a:t>
            </a:r>
            <a:r>
              <a:rPr lang="nb-NO" sz="2400" u="sng" dirty="0" smtClean="0"/>
              <a:t>m</a:t>
            </a:r>
            <a:r>
              <a:rPr lang="nb-NO" sz="2400" u="sng" baseline="30000" dirty="0" smtClean="0"/>
              <a:t>2</a:t>
            </a:r>
          </a:p>
          <a:p>
            <a:r>
              <a:rPr lang="nb-NO" sz="2400" dirty="0" smtClean="0"/>
              <a:t>Totalt 					1350 m</a:t>
            </a:r>
            <a:r>
              <a:rPr lang="nb-NO" sz="2400" baseline="30000" dirty="0" smtClean="0"/>
              <a:t>2</a:t>
            </a:r>
          </a:p>
          <a:p>
            <a:endParaRPr lang="nb-NO" sz="2400" b="1" dirty="0" smtClean="0"/>
          </a:p>
          <a:p>
            <a:r>
              <a:rPr lang="nb-NO" sz="2400" b="1" i="1" dirty="0" smtClean="0"/>
              <a:t>Oppløsning</a:t>
            </a:r>
          </a:p>
          <a:p>
            <a:r>
              <a:rPr lang="nb-NO" sz="2400" dirty="0" err="1" smtClean="0"/>
              <a:t>Inline</a:t>
            </a:r>
            <a:r>
              <a:rPr lang="nb-NO" sz="2400" dirty="0"/>
              <a:t> </a:t>
            </a:r>
            <a:r>
              <a:rPr lang="nb-NO" sz="2400" dirty="0" smtClean="0"/>
              <a:t>– 0.025 m</a:t>
            </a:r>
          </a:p>
          <a:p>
            <a:r>
              <a:rPr lang="nb-NO" sz="2400" dirty="0" smtClean="0"/>
              <a:t>Cross-line – 0.25 m</a:t>
            </a:r>
          </a:p>
          <a:p>
            <a:r>
              <a:rPr lang="nb-NO" sz="2000" dirty="0" smtClean="0"/>
              <a:t>Dette </a:t>
            </a:r>
            <a:r>
              <a:rPr lang="nb-NO" sz="2000" dirty="0" smtClean="0"/>
              <a:t>vil si at det </a:t>
            </a:r>
            <a:r>
              <a:rPr lang="nb-NO" sz="2000" dirty="0" smtClean="0"/>
              <a:t>er målt </a:t>
            </a:r>
            <a:r>
              <a:rPr lang="nb-NO" sz="2000" dirty="0" smtClean="0"/>
              <a:t>langs linjer </a:t>
            </a:r>
            <a:r>
              <a:rPr lang="nb-NO" sz="2000" dirty="0" smtClean="0"/>
              <a:t>lagt over lokalitetene med </a:t>
            </a:r>
            <a:r>
              <a:rPr lang="nb-NO" sz="2000" dirty="0" smtClean="0"/>
              <a:t>25 cm mellomrom, og at det tas målinger hver 2,5 cm </a:t>
            </a:r>
            <a:r>
              <a:rPr lang="nb-NO" sz="2000" dirty="0" smtClean="0"/>
              <a:t>langs linjene</a:t>
            </a:r>
            <a:endParaRPr lang="nb-NO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73"/>
            <a:ext cx="3374921" cy="86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9" cy="645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9" cy="645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9" cy="645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9" cy="645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9" cy="645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4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8" cy="645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4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3999" cy="645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8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" y="202069"/>
            <a:ext cx="9139064" cy="6453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6136" y="692696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Resultat fra georadarundersøkelsene sammenstilt med de fra Fischers undersøkelse i 1919. Fischers resultater i stiplet linje.</a:t>
            </a:r>
          </a:p>
        </p:txBody>
      </p:sp>
    </p:spTree>
    <p:extLst>
      <p:ext uri="{BB962C8B-B14F-4D97-AF65-F5344CB8AC3E}">
        <p14:creationId xmlns:p14="http://schemas.microsoft.com/office/powerpoint/2010/main" val="108486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prosjekt\9000 arkeologi\Geofysikk\21219_Borgundkaupangen\Foto\Lars\IMG_939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numberOfShade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" t="414" r="6230"/>
          <a:stretch/>
        </p:blipFill>
        <p:spPr bwMode="auto">
          <a:xfrm>
            <a:off x="1" y="0"/>
            <a:ext cx="9144000" cy="685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692696"/>
            <a:ext cx="79208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u="sng" dirty="0" smtClean="0"/>
              <a:t>Innmåling</a:t>
            </a:r>
          </a:p>
          <a:p>
            <a:r>
              <a:rPr lang="nb-NO" sz="2400" b="1" dirty="0" err="1" smtClean="0"/>
              <a:t>Altus</a:t>
            </a:r>
            <a:r>
              <a:rPr lang="nb-NO" sz="2400" b="1" dirty="0" smtClean="0"/>
              <a:t> ATS-3 RTK GPS m/CPOS-abonnement</a:t>
            </a:r>
            <a:endParaRPr lang="nb-NO" sz="2400" b="1" baseline="30000" dirty="0" smtClean="0"/>
          </a:p>
          <a:p>
            <a:endParaRPr lang="nb-NO" sz="2400" b="1" dirty="0" smtClean="0"/>
          </a:p>
          <a:p>
            <a:r>
              <a:rPr lang="nb-NO" sz="2400" b="1" u="sng" dirty="0" smtClean="0"/>
              <a:t>Prosessering av data</a:t>
            </a:r>
            <a:endParaRPr lang="nb-NO" sz="2400" b="1" dirty="0"/>
          </a:p>
          <a:p>
            <a:r>
              <a:rPr lang="nb-NO" sz="2400" b="1" dirty="0" smtClean="0"/>
              <a:t>Sensors and Software </a:t>
            </a:r>
            <a:r>
              <a:rPr lang="nb-NO" sz="2400" b="1" dirty="0" err="1" smtClean="0"/>
              <a:t>GFP_Edit</a:t>
            </a:r>
            <a:r>
              <a:rPr lang="nb-NO" sz="2400" b="1" dirty="0" smtClean="0"/>
              <a:t> v4</a:t>
            </a:r>
          </a:p>
          <a:p>
            <a:r>
              <a:rPr lang="nb-NO" sz="2400" b="1" dirty="0" smtClean="0"/>
              <a:t>Sensors and Software </a:t>
            </a:r>
            <a:r>
              <a:rPr lang="nb-NO" sz="2400" b="1" dirty="0" err="1" smtClean="0"/>
              <a:t>EKKO_Mapper</a:t>
            </a:r>
            <a:r>
              <a:rPr lang="nb-NO" sz="2400" b="1" dirty="0" smtClean="0"/>
              <a:t> v4</a:t>
            </a:r>
          </a:p>
          <a:p>
            <a:r>
              <a:rPr lang="nb-NO" sz="2400" b="1" dirty="0" smtClean="0"/>
              <a:t>GPR Slice v7</a:t>
            </a:r>
          </a:p>
          <a:p>
            <a:endParaRPr lang="nb-NO" sz="2400" b="1" dirty="0" smtClean="0"/>
          </a:p>
          <a:p>
            <a:r>
              <a:rPr lang="nb-NO" sz="2400" b="1" u="sng" dirty="0" smtClean="0"/>
              <a:t>Visualisering og analyse</a:t>
            </a:r>
          </a:p>
          <a:p>
            <a:r>
              <a:rPr lang="nb-NO" sz="2400" b="1" dirty="0" smtClean="0"/>
              <a:t>ESRI </a:t>
            </a:r>
            <a:r>
              <a:rPr lang="nb-NO" sz="2400" b="1" dirty="0" err="1" smtClean="0"/>
              <a:t>ArcGIS</a:t>
            </a:r>
            <a:r>
              <a:rPr lang="nb-NO" sz="2400" b="1" dirty="0" smtClean="0"/>
              <a:t> 10.0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73"/>
            <a:ext cx="3374921" cy="86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9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:\prosjekt\9000 arkeologi\Geofysikk\21219_Borgundkaupangen\Foto\Regin\IMG_84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32148"/>
            <a:ext cx="9144000" cy="689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4506" y="3933056"/>
            <a:ext cx="251985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FF00"/>
                </a:solidFill>
              </a:rPr>
              <a:t>Radarantenne (500MHz)</a:t>
            </a:r>
            <a:endParaRPr lang="nb-NO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3412926"/>
            <a:ext cx="83426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FF00"/>
                </a:solidFill>
              </a:rPr>
              <a:t>Batteri</a:t>
            </a:r>
            <a:endParaRPr lang="nb-NO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9627" y="1788588"/>
            <a:ext cx="2584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FF00"/>
                </a:solidFill>
              </a:rPr>
              <a:t>Display- og kontrollenhet</a:t>
            </a:r>
            <a:endParaRPr lang="nb-NO" b="1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4368506" y="2145390"/>
            <a:ext cx="478996" cy="504055"/>
          </a:xfrm>
          <a:prstGeom prst="bentConnector2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7"/>
          <p:cNvCxnSpPr>
            <a:stCxn id="6" idx="2"/>
          </p:cNvCxnSpPr>
          <p:nvPr/>
        </p:nvCxnSpPr>
        <p:spPr>
          <a:xfrm rot="16200000" flipH="1">
            <a:off x="3697056" y="3850200"/>
            <a:ext cx="1086902" cy="951018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7"/>
          <p:cNvCxnSpPr>
            <a:stCxn id="4" idx="2"/>
          </p:cNvCxnSpPr>
          <p:nvPr/>
        </p:nvCxnSpPr>
        <p:spPr>
          <a:xfrm rot="16200000" flipH="1">
            <a:off x="2127725" y="4369098"/>
            <a:ext cx="1286851" cy="1153430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774742" y="5600140"/>
            <a:ext cx="152516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FF00"/>
                </a:solidFill>
              </a:rPr>
              <a:t>Odometerhjul</a:t>
            </a:r>
            <a:endParaRPr lang="nb-NO" b="1" dirty="0">
              <a:solidFill>
                <a:srgbClr val="FFFF00"/>
              </a:solidFill>
            </a:endParaRPr>
          </a:p>
        </p:txBody>
      </p:sp>
      <p:cxnSp>
        <p:nvCxnSpPr>
          <p:cNvPr id="27" name="Straight Arrow Connector 7"/>
          <p:cNvCxnSpPr>
            <a:stCxn id="26" idx="0"/>
          </p:cNvCxnSpPr>
          <p:nvPr/>
        </p:nvCxnSpPr>
        <p:spPr>
          <a:xfrm rot="16200000" flipV="1">
            <a:off x="6229233" y="4292050"/>
            <a:ext cx="298931" cy="2317250"/>
          </a:xfrm>
          <a:prstGeom prst="bentConnector2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" name="TextBox 2047"/>
          <p:cNvSpPr txBox="1"/>
          <p:nvPr/>
        </p:nvSpPr>
        <p:spPr>
          <a:xfrm>
            <a:off x="251520" y="404664"/>
            <a:ext cx="3644396" cy="923330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b="1" dirty="0" smtClean="0"/>
              <a:t>Enkeltkanals georadarantenne</a:t>
            </a:r>
          </a:p>
          <a:p>
            <a:r>
              <a:rPr lang="nb-NO" b="1" dirty="0" smtClean="0"/>
              <a:t>Sensors and Software Noggin 500</a:t>
            </a:r>
            <a:r>
              <a:rPr lang="nb-NO" b="1" baseline="30000" dirty="0" smtClean="0"/>
              <a:t>Plus</a:t>
            </a:r>
          </a:p>
          <a:p>
            <a:r>
              <a:rPr lang="nb-NO" b="1" dirty="0" smtClean="0"/>
              <a:t>500MHz senterfrekvens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102800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334"/>
            <a:ext cx="9144000" cy="6453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107340"/>
            <a:ext cx="450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Områder undersøkt med georadar – Juli 2013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348561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prosjekt\9000 arkeologi\Geofysikk\21219_Borgundkaupangen\Foto\Regin\IMG_84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r="3756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548680"/>
            <a:ext cx="40052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/>
              <a:t>Område A – Kirkebakken(?) – 416 m</a:t>
            </a:r>
            <a:r>
              <a:rPr lang="nb-NO" sz="2000" baseline="30000" dirty="0" smtClean="0"/>
              <a:t>2</a:t>
            </a: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408685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prosjekt\9000 arkeologi\Geofysikk\21219_Borgundkaupangen\Foto\Regin\IMG_8409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r="3756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7" y="548680"/>
            <a:ext cx="8064896" cy="5221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smtClean="0"/>
              <a:t>Område A – Kirkebakken(?) – 416 m</a:t>
            </a:r>
            <a:r>
              <a:rPr lang="nb-NO" sz="2000" baseline="30000" dirty="0" smtClean="0"/>
              <a:t>2</a:t>
            </a:r>
          </a:p>
          <a:p>
            <a:endParaRPr lang="nb-NO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nb-NO" sz="2000" dirty="0" smtClean="0"/>
              <a:t>Undersøkelsesområdet besto av en gresslette ca. 110 m NV fra museumsbygningen. Den var noe kupert og slakt hellende mot (vannet) i nordøst.</a:t>
            </a:r>
          </a:p>
          <a:p>
            <a:endParaRPr lang="nb-NO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nb-NO" sz="2000" dirty="0" smtClean="0"/>
              <a:t>Område A var tilnærmet rektangulært og var orientert omtrentlig NV-SØ. Det målte ca. 30 m i lengderetningen og ca. 14 m i bredden, og utgjorde en flate på ca. 416 m</a:t>
            </a:r>
            <a:r>
              <a:rPr lang="nb-NO" sz="2000" baseline="30000" dirty="0" smtClean="0"/>
              <a:t>2</a:t>
            </a:r>
          </a:p>
          <a:p>
            <a:endParaRPr lang="nb-NO" sz="2000" baseline="30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nb-NO" sz="2000" dirty="0" smtClean="0"/>
              <a:t>Området var avgrenset mot SV av en bergvegg, mot NV av buskas samt noen trær i SØ. Områdets beskaffenhet, med den kuperte overflaten, kvist og kvast, vanskeliggjorde en effektiv måling innenfor dette området.</a:t>
            </a:r>
          </a:p>
          <a:p>
            <a:endParaRPr lang="nb-NO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nb-NO" sz="2000" dirty="0" smtClean="0"/>
              <a:t>Det ble også påvist berg i dagen innenfor undersøkelsesområdet. Dette er et materiale som ikke kan trenges gjennom i større grad av georadar- antennen som var i bruk.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28422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69"/>
            <a:ext cx="9144000" cy="64538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57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455</Words>
  <Application>Microsoft Office PowerPoint</Application>
  <PresentationFormat>On-screen Show (4:3)</PresentationFormat>
  <Paragraphs>64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Gustavsen, Lars</dc:creator>
  <cp:lastModifiedBy>Gustavsen, Lars</cp:lastModifiedBy>
  <cp:revision>23</cp:revision>
  <dcterms:created xsi:type="dcterms:W3CDTF">2013-09-09T14:15:05Z</dcterms:created>
  <dcterms:modified xsi:type="dcterms:W3CDTF">2013-09-25T11:54:20Z</dcterms:modified>
</cp:coreProperties>
</file>